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embeddedFontLst>
    <p:embeddedFont>
      <p:font typeface="Canva Sans Bold" charset="1" panose="020B0803030501040103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viewProps" Target="viewProps.xml"/><Relationship Id="rId7" Type="http://schemas.openxmlformats.org/officeDocument/2006/relationships/font" Target="fonts/font7.fntdata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theme" Target="theme/theme1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25348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161367" y="676275"/>
            <a:ext cx="13807229" cy="673100"/>
            <a:chOff x="0" y="0"/>
            <a:chExt cx="3636472" cy="177277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636472" cy="177277"/>
            </a:xfrm>
            <a:custGeom>
              <a:avLst/>
              <a:gdLst/>
              <a:ahLst/>
              <a:cxnLst/>
              <a:rect r="r" b="b" t="t" l="l"/>
              <a:pathLst>
                <a:path h="177277" w="3636472">
                  <a:moveTo>
                    <a:pt x="28596" y="0"/>
                  </a:moveTo>
                  <a:lnTo>
                    <a:pt x="3607876" y="0"/>
                  </a:lnTo>
                  <a:cubicBezTo>
                    <a:pt x="3615460" y="0"/>
                    <a:pt x="3622733" y="3013"/>
                    <a:pt x="3628096" y="8376"/>
                  </a:cubicBezTo>
                  <a:cubicBezTo>
                    <a:pt x="3633459" y="13739"/>
                    <a:pt x="3636472" y="21012"/>
                    <a:pt x="3636472" y="28596"/>
                  </a:cubicBezTo>
                  <a:lnTo>
                    <a:pt x="3636472" y="148681"/>
                  </a:lnTo>
                  <a:cubicBezTo>
                    <a:pt x="3636472" y="156265"/>
                    <a:pt x="3633459" y="163539"/>
                    <a:pt x="3628096" y="168902"/>
                  </a:cubicBezTo>
                  <a:cubicBezTo>
                    <a:pt x="3622733" y="174265"/>
                    <a:pt x="3615460" y="177277"/>
                    <a:pt x="3607876" y="177277"/>
                  </a:cubicBezTo>
                  <a:lnTo>
                    <a:pt x="28596" y="177277"/>
                  </a:lnTo>
                  <a:cubicBezTo>
                    <a:pt x="21012" y="177277"/>
                    <a:pt x="13739" y="174265"/>
                    <a:pt x="8376" y="168902"/>
                  </a:cubicBezTo>
                  <a:cubicBezTo>
                    <a:pt x="3013" y="163539"/>
                    <a:pt x="0" y="156265"/>
                    <a:pt x="0" y="148681"/>
                  </a:cubicBezTo>
                  <a:lnTo>
                    <a:pt x="0" y="28596"/>
                  </a:lnTo>
                  <a:cubicBezTo>
                    <a:pt x="0" y="21012"/>
                    <a:pt x="3013" y="13739"/>
                    <a:pt x="8376" y="8376"/>
                  </a:cubicBezTo>
                  <a:cubicBezTo>
                    <a:pt x="13739" y="3013"/>
                    <a:pt x="21012" y="0"/>
                    <a:pt x="28596" y="0"/>
                  </a:cubicBezTo>
                  <a:close/>
                </a:path>
              </a:pathLst>
            </a:custGeom>
            <a:solidFill>
              <a:srgbClr val="F6F9FC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636472" cy="2153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4161367" y="1517650"/>
            <a:ext cx="13807229" cy="673100"/>
            <a:chOff x="0" y="0"/>
            <a:chExt cx="3636472" cy="177277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636472" cy="177277"/>
            </a:xfrm>
            <a:custGeom>
              <a:avLst/>
              <a:gdLst/>
              <a:ahLst/>
              <a:cxnLst/>
              <a:rect r="r" b="b" t="t" l="l"/>
              <a:pathLst>
                <a:path h="177277" w="3636472">
                  <a:moveTo>
                    <a:pt x="28596" y="0"/>
                  </a:moveTo>
                  <a:lnTo>
                    <a:pt x="3607876" y="0"/>
                  </a:lnTo>
                  <a:cubicBezTo>
                    <a:pt x="3615460" y="0"/>
                    <a:pt x="3622733" y="3013"/>
                    <a:pt x="3628096" y="8376"/>
                  </a:cubicBezTo>
                  <a:cubicBezTo>
                    <a:pt x="3633459" y="13739"/>
                    <a:pt x="3636472" y="21012"/>
                    <a:pt x="3636472" y="28596"/>
                  </a:cubicBezTo>
                  <a:lnTo>
                    <a:pt x="3636472" y="148681"/>
                  </a:lnTo>
                  <a:cubicBezTo>
                    <a:pt x="3636472" y="156265"/>
                    <a:pt x="3633459" y="163539"/>
                    <a:pt x="3628096" y="168902"/>
                  </a:cubicBezTo>
                  <a:cubicBezTo>
                    <a:pt x="3622733" y="174265"/>
                    <a:pt x="3615460" y="177277"/>
                    <a:pt x="3607876" y="177277"/>
                  </a:cubicBezTo>
                  <a:lnTo>
                    <a:pt x="28596" y="177277"/>
                  </a:lnTo>
                  <a:cubicBezTo>
                    <a:pt x="21012" y="177277"/>
                    <a:pt x="13739" y="174265"/>
                    <a:pt x="8376" y="168902"/>
                  </a:cubicBezTo>
                  <a:cubicBezTo>
                    <a:pt x="3013" y="163539"/>
                    <a:pt x="0" y="156265"/>
                    <a:pt x="0" y="148681"/>
                  </a:cubicBezTo>
                  <a:lnTo>
                    <a:pt x="0" y="28596"/>
                  </a:lnTo>
                  <a:cubicBezTo>
                    <a:pt x="0" y="21012"/>
                    <a:pt x="3013" y="13739"/>
                    <a:pt x="8376" y="8376"/>
                  </a:cubicBezTo>
                  <a:cubicBezTo>
                    <a:pt x="13739" y="3013"/>
                    <a:pt x="21012" y="0"/>
                    <a:pt x="28596" y="0"/>
                  </a:cubicBezTo>
                  <a:close/>
                </a:path>
              </a:pathLst>
            </a:custGeom>
            <a:solidFill>
              <a:srgbClr val="F6F9FC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3636472" cy="2153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4116006" y="2305050"/>
            <a:ext cx="13852589" cy="673100"/>
            <a:chOff x="0" y="0"/>
            <a:chExt cx="3648419" cy="177277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3648418" cy="177277"/>
            </a:xfrm>
            <a:custGeom>
              <a:avLst/>
              <a:gdLst/>
              <a:ahLst/>
              <a:cxnLst/>
              <a:rect r="r" b="b" t="t" l="l"/>
              <a:pathLst>
                <a:path h="177277" w="3648418">
                  <a:moveTo>
                    <a:pt x="28503" y="0"/>
                  </a:moveTo>
                  <a:lnTo>
                    <a:pt x="3619915" y="0"/>
                  </a:lnTo>
                  <a:cubicBezTo>
                    <a:pt x="3635657" y="0"/>
                    <a:pt x="3648418" y="12761"/>
                    <a:pt x="3648418" y="28503"/>
                  </a:cubicBezTo>
                  <a:lnTo>
                    <a:pt x="3648418" y="148775"/>
                  </a:lnTo>
                  <a:cubicBezTo>
                    <a:pt x="3648418" y="156334"/>
                    <a:pt x="3645415" y="163584"/>
                    <a:pt x="3640070" y="168929"/>
                  </a:cubicBezTo>
                  <a:cubicBezTo>
                    <a:pt x="3634725" y="174274"/>
                    <a:pt x="3627475" y="177277"/>
                    <a:pt x="3619915" y="177277"/>
                  </a:cubicBezTo>
                  <a:lnTo>
                    <a:pt x="28503" y="177277"/>
                  </a:lnTo>
                  <a:cubicBezTo>
                    <a:pt x="20943" y="177277"/>
                    <a:pt x="13694" y="174274"/>
                    <a:pt x="8348" y="168929"/>
                  </a:cubicBezTo>
                  <a:cubicBezTo>
                    <a:pt x="3003" y="163584"/>
                    <a:pt x="0" y="156334"/>
                    <a:pt x="0" y="148775"/>
                  </a:cubicBezTo>
                  <a:lnTo>
                    <a:pt x="0" y="28503"/>
                  </a:lnTo>
                  <a:cubicBezTo>
                    <a:pt x="0" y="20943"/>
                    <a:pt x="3003" y="13694"/>
                    <a:pt x="8348" y="8348"/>
                  </a:cubicBezTo>
                  <a:cubicBezTo>
                    <a:pt x="13694" y="3003"/>
                    <a:pt x="20943" y="0"/>
                    <a:pt x="28503" y="0"/>
                  </a:cubicBezTo>
                  <a:close/>
                </a:path>
              </a:pathLst>
            </a:custGeom>
            <a:solidFill>
              <a:srgbClr val="F6F9FC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38100"/>
              <a:ext cx="3648419" cy="2153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848783" y="6152091"/>
            <a:ext cx="3086100" cy="992717"/>
            <a:chOff x="0" y="0"/>
            <a:chExt cx="812800" cy="261456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812800" cy="261456"/>
            </a:xfrm>
            <a:custGeom>
              <a:avLst/>
              <a:gdLst/>
              <a:ahLst/>
              <a:cxnLst/>
              <a:rect r="r" b="b" t="t" l="l"/>
              <a:pathLst>
                <a:path h="261456" w="812800">
                  <a:moveTo>
                    <a:pt x="609600" y="0"/>
                  </a:moveTo>
                  <a:lnTo>
                    <a:pt x="0" y="0"/>
                  </a:lnTo>
                  <a:lnTo>
                    <a:pt x="0" y="261456"/>
                  </a:lnTo>
                  <a:lnTo>
                    <a:pt x="609600" y="261456"/>
                  </a:lnTo>
                  <a:lnTo>
                    <a:pt x="812800" y="130728"/>
                  </a:lnTo>
                  <a:lnTo>
                    <a:pt x="609600" y="0"/>
                  </a:lnTo>
                  <a:close/>
                </a:path>
              </a:pathLst>
            </a:custGeom>
            <a:solidFill>
              <a:srgbClr val="F6F9FC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-38100"/>
              <a:ext cx="698500" cy="29955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848783" y="7537979"/>
            <a:ext cx="3086100" cy="992717"/>
            <a:chOff x="0" y="0"/>
            <a:chExt cx="812800" cy="261456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812800" cy="261456"/>
            </a:xfrm>
            <a:custGeom>
              <a:avLst/>
              <a:gdLst/>
              <a:ahLst/>
              <a:cxnLst/>
              <a:rect r="r" b="b" t="t" l="l"/>
              <a:pathLst>
                <a:path h="261456" w="812800">
                  <a:moveTo>
                    <a:pt x="609600" y="0"/>
                  </a:moveTo>
                  <a:lnTo>
                    <a:pt x="0" y="0"/>
                  </a:lnTo>
                  <a:lnTo>
                    <a:pt x="0" y="261456"/>
                  </a:lnTo>
                  <a:lnTo>
                    <a:pt x="609600" y="261456"/>
                  </a:lnTo>
                  <a:lnTo>
                    <a:pt x="812800" y="130728"/>
                  </a:lnTo>
                  <a:lnTo>
                    <a:pt x="609600" y="0"/>
                  </a:lnTo>
                  <a:close/>
                </a:path>
              </a:pathLst>
            </a:custGeom>
            <a:solidFill>
              <a:srgbClr val="F6F9FC"/>
            </a:solidFill>
          </p:spPr>
        </p:sp>
        <p:sp>
          <p:nvSpPr>
            <p:cNvPr name="TextBox 16" id="16"/>
            <p:cNvSpPr txBox="true"/>
            <p:nvPr/>
          </p:nvSpPr>
          <p:spPr>
            <a:xfrm>
              <a:off x="0" y="-38100"/>
              <a:ext cx="698500" cy="29955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0">
            <a:off x="848783" y="4750858"/>
            <a:ext cx="3086100" cy="972608"/>
            <a:chOff x="0" y="0"/>
            <a:chExt cx="812800" cy="25616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812800" cy="256160"/>
            </a:xfrm>
            <a:custGeom>
              <a:avLst/>
              <a:gdLst/>
              <a:ahLst/>
              <a:cxnLst/>
              <a:rect r="r" b="b" t="t" l="l"/>
              <a:pathLst>
                <a:path h="256160" w="812800">
                  <a:moveTo>
                    <a:pt x="609600" y="0"/>
                  </a:moveTo>
                  <a:lnTo>
                    <a:pt x="0" y="0"/>
                  </a:lnTo>
                  <a:lnTo>
                    <a:pt x="0" y="256160"/>
                  </a:lnTo>
                  <a:lnTo>
                    <a:pt x="609600" y="256160"/>
                  </a:lnTo>
                  <a:lnTo>
                    <a:pt x="812800" y="128080"/>
                  </a:lnTo>
                  <a:lnTo>
                    <a:pt x="609600" y="0"/>
                  </a:lnTo>
                  <a:close/>
                </a:path>
              </a:pathLst>
            </a:custGeom>
            <a:solidFill>
              <a:srgbClr val="F6F9FC"/>
            </a:solidFill>
          </p:spPr>
        </p:sp>
        <p:sp>
          <p:nvSpPr>
            <p:cNvPr name="TextBox 19" id="19"/>
            <p:cNvSpPr txBox="true"/>
            <p:nvPr/>
          </p:nvSpPr>
          <p:spPr>
            <a:xfrm>
              <a:off x="0" y="-38100"/>
              <a:ext cx="698500" cy="29426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848783" y="3329517"/>
            <a:ext cx="3086100" cy="992717"/>
            <a:chOff x="0" y="0"/>
            <a:chExt cx="812800" cy="261456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812800" cy="261456"/>
            </a:xfrm>
            <a:custGeom>
              <a:avLst/>
              <a:gdLst/>
              <a:ahLst/>
              <a:cxnLst/>
              <a:rect r="r" b="b" t="t" l="l"/>
              <a:pathLst>
                <a:path h="261456" w="812800">
                  <a:moveTo>
                    <a:pt x="609600" y="0"/>
                  </a:moveTo>
                  <a:lnTo>
                    <a:pt x="0" y="0"/>
                  </a:lnTo>
                  <a:lnTo>
                    <a:pt x="0" y="261456"/>
                  </a:lnTo>
                  <a:lnTo>
                    <a:pt x="609600" y="261456"/>
                  </a:lnTo>
                  <a:lnTo>
                    <a:pt x="812800" y="130728"/>
                  </a:lnTo>
                  <a:lnTo>
                    <a:pt x="609600" y="0"/>
                  </a:lnTo>
                  <a:close/>
                </a:path>
              </a:pathLst>
            </a:custGeom>
            <a:solidFill>
              <a:srgbClr val="F6F9FC"/>
            </a:solidFill>
          </p:spPr>
        </p:sp>
        <p:sp>
          <p:nvSpPr>
            <p:cNvPr name="TextBox 22" id="22"/>
            <p:cNvSpPr txBox="true"/>
            <p:nvPr/>
          </p:nvSpPr>
          <p:spPr>
            <a:xfrm>
              <a:off x="0" y="-38100"/>
              <a:ext cx="698500" cy="29955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23" id="23"/>
          <p:cNvSpPr/>
          <p:nvPr/>
        </p:nvSpPr>
        <p:spPr>
          <a:xfrm flipH="false" flipV="false" rot="0">
            <a:off x="142257" y="448697"/>
            <a:ext cx="3792627" cy="1405503"/>
          </a:xfrm>
          <a:custGeom>
            <a:avLst/>
            <a:gdLst/>
            <a:ahLst/>
            <a:cxnLst/>
            <a:rect r="r" b="b" t="t" l="l"/>
            <a:pathLst>
              <a:path h="1405503" w="3792627">
                <a:moveTo>
                  <a:pt x="0" y="0"/>
                </a:moveTo>
                <a:lnTo>
                  <a:pt x="3792626" y="0"/>
                </a:lnTo>
                <a:lnTo>
                  <a:pt x="3792626" y="1405503"/>
                </a:lnTo>
                <a:lnTo>
                  <a:pt x="0" y="140550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24" id="24"/>
          <p:cNvGrpSpPr/>
          <p:nvPr/>
        </p:nvGrpSpPr>
        <p:grpSpPr>
          <a:xfrm rot="0">
            <a:off x="4161367" y="3206750"/>
            <a:ext cx="13807229" cy="1172633"/>
            <a:chOff x="0" y="0"/>
            <a:chExt cx="3636472" cy="308842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3636472" cy="308842"/>
            </a:xfrm>
            <a:custGeom>
              <a:avLst/>
              <a:gdLst/>
              <a:ahLst/>
              <a:cxnLst/>
              <a:rect r="r" b="b" t="t" l="l"/>
              <a:pathLst>
                <a:path h="308842" w="3636472">
                  <a:moveTo>
                    <a:pt x="3433272" y="0"/>
                  </a:moveTo>
                  <a:cubicBezTo>
                    <a:pt x="3545496" y="0"/>
                    <a:pt x="3636472" y="69137"/>
                    <a:pt x="3636472" y="154421"/>
                  </a:cubicBezTo>
                  <a:cubicBezTo>
                    <a:pt x="3636472" y="239705"/>
                    <a:pt x="3545496" y="308842"/>
                    <a:pt x="3433272" y="308842"/>
                  </a:cubicBezTo>
                  <a:lnTo>
                    <a:pt x="203200" y="308842"/>
                  </a:lnTo>
                  <a:cubicBezTo>
                    <a:pt x="90976" y="308842"/>
                    <a:pt x="0" y="239705"/>
                    <a:pt x="0" y="154421"/>
                  </a:cubicBezTo>
                  <a:cubicBezTo>
                    <a:pt x="0" y="69137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6F9FC"/>
            </a:solidFill>
          </p:spPr>
        </p:sp>
        <p:sp>
          <p:nvSpPr>
            <p:cNvPr name="TextBox 26" id="26"/>
            <p:cNvSpPr txBox="true"/>
            <p:nvPr/>
          </p:nvSpPr>
          <p:spPr>
            <a:xfrm>
              <a:off x="0" y="-38100"/>
              <a:ext cx="3636472" cy="34694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27" id="27"/>
          <p:cNvGrpSpPr/>
          <p:nvPr/>
        </p:nvGrpSpPr>
        <p:grpSpPr>
          <a:xfrm rot="0">
            <a:off x="4161367" y="4607983"/>
            <a:ext cx="13807229" cy="1172633"/>
            <a:chOff x="0" y="0"/>
            <a:chExt cx="3636472" cy="308842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3636472" cy="308842"/>
            </a:xfrm>
            <a:custGeom>
              <a:avLst/>
              <a:gdLst/>
              <a:ahLst/>
              <a:cxnLst/>
              <a:rect r="r" b="b" t="t" l="l"/>
              <a:pathLst>
                <a:path h="308842" w="3636472">
                  <a:moveTo>
                    <a:pt x="3433272" y="0"/>
                  </a:moveTo>
                  <a:cubicBezTo>
                    <a:pt x="3545496" y="0"/>
                    <a:pt x="3636472" y="69137"/>
                    <a:pt x="3636472" y="154421"/>
                  </a:cubicBezTo>
                  <a:cubicBezTo>
                    <a:pt x="3636472" y="239705"/>
                    <a:pt x="3545496" y="308842"/>
                    <a:pt x="3433272" y="308842"/>
                  </a:cubicBezTo>
                  <a:lnTo>
                    <a:pt x="203200" y="308842"/>
                  </a:lnTo>
                  <a:cubicBezTo>
                    <a:pt x="90976" y="308842"/>
                    <a:pt x="0" y="239705"/>
                    <a:pt x="0" y="154421"/>
                  </a:cubicBezTo>
                  <a:cubicBezTo>
                    <a:pt x="0" y="69137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6F9FC"/>
            </a:solidFill>
          </p:spPr>
        </p:sp>
        <p:sp>
          <p:nvSpPr>
            <p:cNvPr name="TextBox 29" id="29"/>
            <p:cNvSpPr txBox="true"/>
            <p:nvPr/>
          </p:nvSpPr>
          <p:spPr>
            <a:xfrm>
              <a:off x="0" y="-38100"/>
              <a:ext cx="3636472" cy="34694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4161367" y="6009217"/>
            <a:ext cx="13807229" cy="1172633"/>
            <a:chOff x="0" y="0"/>
            <a:chExt cx="3636472" cy="308842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3636472" cy="308842"/>
            </a:xfrm>
            <a:custGeom>
              <a:avLst/>
              <a:gdLst/>
              <a:ahLst/>
              <a:cxnLst/>
              <a:rect r="r" b="b" t="t" l="l"/>
              <a:pathLst>
                <a:path h="308842" w="3636472">
                  <a:moveTo>
                    <a:pt x="3433272" y="0"/>
                  </a:moveTo>
                  <a:cubicBezTo>
                    <a:pt x="3545496" y="0"/>
                    <a:pt x="3636472" y="69137"/>
                    <a:pt x="3636472" y="154421"/>
                  </a:cubicBezTo>
                  <a:cubicBezTo>
                    <a:pt x="3636472" y="239705"/>
                    <a:pt x="3545496" y="308842"/>
                    <a:pt x="3433272" y="308842"/>
                  </a:cubicBezTo>
                  <a:lnTo>
                    <a:pt x="203200" y="308842"/>
                  </a:lnTo>
                  <a:cubicBezTo>
                    <a:pt x="90976" y="308842"/>
                    <a:pt x="0" y="239705"/>
                    <a:pt x="0" y="154421"/>
                  </a:cubicBezTo>
                  <a:cubicBezTo>
                    <a:pt x="0" y="69137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6F9FC"/>
            </a:solidFill>
          </p:spPr>
        </p:sp>
        <p:sp>
          <p:nvSpPr>
            <p:cNvPr name="TextBox 32" id="32"/>
            <p:cNvSpPr txBox="true"/>
            <p:nvPr/>
          </p:nvSpPr>
          <p:spPr>
            <a:xfrm>
              <a:off x="0" y="-38100"/>
              <a:ext cx="3636472" cy="34694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33" id="33"/>
          <p:cNvGrpSpPr/>
          <p:nvPr/>
        </p:nvGrpSpPr>
        <p:grpSpPr>
          <a:xfrm rot="0">
            <a:off x="4161367" y="7410450"/>
            <a:ext cx="13807229" cy="1172633"/>
            <a:chOff x="0" y="0"/>
            <a:chExt cx="3636472" cy="308842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3636472" cy="308842"/>
            </a:xfrm>
            <a:custGeom>
              <a:avLst/>
              <a:gdLst/>
              <a:ahLst/>
              <a:cxnLst/>
              <a:rect r="r" b="b" t="t" l="l"/>
              <a:pathLst>
                <a:path h="308842" w="3636472">
                  <a:moveTo>
                    <a:pt x="3433272" y="0"/>
                  </a:moveTo>
                  <a:cubicBezTo>
                    <a:pt x="3545496" y="0"/>
                    <a:pt x="3636472" y="69137"/>
                    <a:pt x="3636472" y="154421"/>
                  </a:cubicBezTo>
                  <a:cubicBezTo>
                    <a:pt x="3636472" y="239705"/>
                    <a:pt x="3545496" y="308842"/>
                    <a:pt x="3433272" y="308842"/>
                  </a:cubicBezTo>
                  <a:lnTo>
                    <a:pt x="203200" y="308842"/>
                  </a:lnTo>
                  <a:cubicBezTo>
                    <a:pt x="90976" y="308842"/>
                    <a:pt x="0" y="239705"/>
                    <a:pt x="0" y="154421"/>
                  </a:cubicBezTo>
                  <a:cubicBezTo>
                    <a:pt x="0" y="69137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6F9FC"/>
            </a:solidFill>
          </p:spPr>
        </p:sp>
        <p:sp>
          <p:nvSpPr>
            <p:cNvPr name="TextBox 35" id="35"/>
            <p:cNvSpPr txBox="true"/>
            <p:nvPr/>
          </p:nvSpPr>
          <p:spPr>
            <a:xfrm>
              <a:off x="0" y="-38100"/>
              <a:ext cx="3636472" cy="34694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36" id="36"/>
          <p:cNvGrpSpPr/>
          <p:nvPr/>
        </p:nvGrpSpPr>
        <p:grpSpPr>
          <a:xfrm rot="0">
            <a:off x="848783" y="8906933"/>
            <a:ext cx="17119812" cy="853730"/>
            <a:chOff x="0" y="0"/>
            <a:chExt cx="4508922" cy="224851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4508922" cy="224851"/>
            </a:xfrm>
            <a:custGeom>
              <a:avLst/>
              <a:gdLst/>
              <a:ahLst/>
              <a:cxnLst/>
              <a:rect r="r" b="b" t="t" l="l"/>
              <a:pathLst>
                <a:path h="224851" w="4508922">
                  <a:moveTo>
                    <a:pt x="0" y="0"/>
                  </a:moveTo>
                  <a:lnTo>
                    <a:pt x="4508922" y="0"/>
                  </a:lnTo>
                  <a:lnTo>
                    <a:pt x="4508922" y="224851"/>
                  </a:lnTo>
                  <a:lnTo>
                    <a:pt x="0" y="224851"/>
                  </a:lnTo>
                  <a:close/>
                </a:path>
              </a:pathLst>
            </a:custGeom>
            <a:solidFill>
              <a:srgbClr val="F6D525"/>
            </a:solidFill>
          </p:spPr>
        </p:sp>
        <p:sp>
          <p:nvSpPr>
            <p:cNvPr name="TextBox 38" id="38"/>
            <p:cNvSpPr txBox="true"/>
            <p:nvPr/>
          </p:nvSpPr>
          <p:spPr>
            <a:xfrm>
              <a:off x="0" y="-38100"/>
              <a:ext cx="4508922" cy="26295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39" id="39"/>
          <p:cNvGrpSpPr/>
          <p:nvPr/>
        </p:nvGrpSpPr>
        <p:grpSpPr>
          <a:xfrm rot="0">
            <a:off x="142257" y="1865842"/>
            <a:ext cx="3792627" cy="805558"/>
            <a:chOff x="0" y="0"/>
            <a:chExt cx="998881" cy="212164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998881" cy="212164"/>
            </a:xfrm>
            <a:custGeom>
              <a:avLst/>
              <a:gdLst/>
              <a:ahLst/>
              <a:cxnLst/>
              <a:rect r="r" b="b" t="t" l="l"/>
              <a:pathLst>
                <a:path h="212164" w="998881">
                  <a:moveTo>
                    <a:pt x="0" y="0"/>
                  </a:moveTo>
                  <a:lnTo>
                    <a:pt x="998881" y="0"/>
                  </a:lnTo>
                  <a:lnTo>
                    <a:pt x="998881" y="212164"/>
                  </a:lnTo>
                  <a:lnTo>
                    <a:pt x="0" y="212164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1" id="41"/>
            <p:cNvSpPr txBox="true"/>
            <p:nvPr/>
          </p:nvSpPr>
          <p:spPr>
            <a:xfrm>
              <a:off x="0" y="-38100"/>
              <a:ext cx="998881" cy="25026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42" id="42"/>
          <p:cNvSpPr txBox="true"/>
          <p:nvPr/>
        </p:nvSpPr>
        <p:spPr>
          <a:xfrm rot="0">
            <a:off x="4681658" y="866970"/>
            <a:ext cx="13879988" cy="5403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Canva Sans Bold"/>
              </a:rPr>
              <a:t>Mission: Save lives by empowering individuals and communities worldwide with high-quality trauma education. </a:t>
            </a:r>
          </a:p>
          <a:p>
            <a:pPr algn="just">
              <a:lnSpc>
                <a:spcPts val="2240"/>
              </a:lnSpc>
            </a:pPr>
          </a:p>
        </p:txBody>
      </p:sp>
      <p:sp>
        <p:nvSpPr>
          <p:cNvPr name="TextBox 43" id="43"/>
          <p:cNvSpPr txBox="true"/>
          <p:nvPr/>
        </p:nvSpPr>
        <p:spPr>
          <a:xfrm rot="0">
            <a:off x="4681658" y="1598888"/>
            <a:ext cx="13879988" cy="8166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Canva Sans Bold"/>
              </a:rPr>
              <a:t>Vision: Empower high quality, innovative, research driven trauma education to create a world with zero preventable trauma deaths.</a:t>
            </a:r>
          </a:p>
          <a:p>
            <a:pPr algn="just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Canva Sans Bold"/>
              </a:rPr>
              <a:t> </a:t>
            </a:r>
          </a:p>
          <a:p>
            <a:pPr algn="ctr">
              <a:lnSpc>
                <a:spcPts val="2240"/>
              </a:lnSpc>
            </a:pPr>
          </a:p>
        </p:txBody>
      </p:sp>
      <p:sp>
        <p:nvSpPr>
          <p:cNvPr name="TextBox 44" id="44"/>
          <p:cNvSpPr txBox="true"/>
          <p:nvPr/>
        </p:nvSpPr>
        <p:spPr>
          <a:xfrm rot="0">
            <a:off x="4681658" y="2386920"/>
            <a:ext cx="12079403" cy="5403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Canva Sans Bold"/>
              </a:rPr>
              <a:t>Core Values: Flexibility and Adaptability, Innovation, Collaboration, Accessibility,</a:t>
            </a:r>
          </a:p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Canva Sans Bold"/>
              </a:rPr>
              <a:t> Diversity &amp; Inclusion, and Quality &amp; Excellence 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1407274" y="3627438"/>
            <a:ext cx="1262592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253487"/>
                </a:solidFill>
                <a:latin typeface="Canva Sans Bold"/>
              </a:rPr>
              <a:t>Education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4709057" y="3282950"/>
            <a:ext cx="13852589" cy="1047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679"/>
              </a:lnSpc>
            </a:pPr>
            <a:r>
              <a:rPr lang="en-US" sz="1399">
                <a:solidFill>
                  <a:srgbClr val="253487"/>
                </a:solidFill>
                <a:latin typeface="Canva Sans Bold"/>
              </a:rPr>
              <a:t>A</a:t>
            </a:r>
            <a:r>
              <a:rPr lang="en-US" sz="1399">
                <a:solidFill>
                  <a:srgbClr val="253487"/>
                </a:solidFill>
                <a:latin typeface="Canva Sans Bold"/>
              </a:rPr>
              <a:t>dvance excellence in pre-hospital care worldwide through innovative, accessible, and adaptable educational programs.</a:t>
            </a:r>
          </a:p>
          <a:p>
            <a:pPr algn="just">
              <a:lnSpc>
                <a:spcPts val="1679"/>
              </a:lnSpc>
            </a:pPr>
            <a:r>
              <a:rPr lang="en-US" sz="1399">
                <a:solidFill>
                  <a:srgbClr val="253487"/>
                </a:solidFill>
                <a:latin typeface="Canva Sans Bold"/>
              </a:rPr>
              <a:t>     -Objective: Ensure instructors are equipped with up-to-date and culturally relevant educational materials.</a:t>
            </a:r>
          </a:p>
          <a:p>
            <a:pPr algn="just">
              <a:lnSpc>
                <a:spcPts val="1679"/>
              </a:lnSpc>
            </a:pPr>
            <a:r>
              <a:rPr lang="en-US" sz="1399">
                <a:solidFill>
                  <a:srgbClr val="253487"/>
                </a:solidFill>
                <a:latin typeface="Canva Sans Bold"/>
              </a:rPr>
              <a:t>     -Objective: Expand the reach of educational programs to embrace a wider student population.</a:t>
            </a:r>
          </a:p>
          <a:p>
            <a:pPr algn="just">
              <a:lnSpc>
                <a:spcPts val="1679"/>
              </a:lnSpc>
            </a:pPr>
            <a:r>
              <a:rPr lang="en-US" sz="1399">
                <a:solidFill>
                  <a:srgbClr val="253487"/>
                </a:solidFill>
                <a:latin typeface="Canva Sans Bold"/>
              </a:rPr>
              <a:t>     -Objective: Utilize data evaluation to inform strategic decisions and enhance educational effectiveness.</a:t>
            </a:r>
          </a:p>
          <a:p>
            <a:pPr algn="just">
              <a:lnSpc>
                <a:spcPts val="1679"/>
              </a:lnSpc>
            </a:pPr>
            <a:r>
              <a:rPr lang="en-US" sz="1399">
                <a:solidFill>
                  <a:srgbClr val="253487"/>
                </a:solidFill>
                <a:latin typeface="Canva Sans Bold"/>
              </a:rPr>
              <a:t>     -Objective: Enhance the relevance and impact of educational programs to meet evolving needs.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666393" y="4889817"/>
            <a:ext cx="3086100" cy="6565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59"/>
              </a:lnSpc>
              <a:spcBef>
                <a:spcPct val="0"/>
              </a:spcBef>
            </a:pPr>
            <a:r>
              <a:rPr lang="en-US" sz="1899">
                <a:solidFill>
                  <a:srgbClr val="9D8759"/>
                </a:solidFill>
                <a:latin typeface="Canva Sans Bold"/>
              </a:rPr>
              <a:t>Relevance and Sustainability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4709057" y="4731808"/>
            <a:ext cx="13852589" cy="1047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679"/>
              </a:lnSpc>
            </a:pPr>
            <a:r>
              <a:rPr lang="en-US" sz="1399">
                <a:solidFill>
                  <a:srgbClr val="9D8759"/>
                </a:solidFill>
                <a:latin typeface="Canva Sans Bold"/>
              </a:rPr>
              <a:t>Ensure ongoing relevance, adaptability, and sustainability of ITLS chapters and training.</a:t>
            </a:r>
          </a:p>
          <a:p>
            <a:pPr algn="just">
              <a:lnSpc>
                <a:spcPts val="1679"/>
              </a:lnSpc>
            </a:pPr>
            <a:r>
              <a:rPr lang="en-US" sz="1399">
                <a:solidFill>
                  <a:srgbClr val="9D8759"/>
                </a:solidFill>
                <a:latin typeface="Canva Sans Bold"/>
              </a:rPr>
              <a:t>    - Objective: Regularly review and update existing policies and procedures.</a:t>
            </a:r>
          </a:p>
          <a:p>
            <a:pPr algn="just">
              <a:lnSpc>
                <a:spcPts val="1679"/>
              </a:lnSpc>
            </a:pPr>
            <a:r>
              <a:rPr lang="en-US" sz="1399">
                <a:solidFill>
                  <a:srgbClr val="9D8759"/>
                </a:solidFill>
                <a:latin typeface="Canva Sans Bold"/>
              </a:rPr>
              <a:t>    - Objective: Proactively identify and incorporate emerging trends and technologies.</a:t>
            </a:r>
          </a:p>
          <a:p>
            <a:pPr algn="just">
              <a:lnSpc>
                <a:spcPts val="1679"/>
              </a:lnSpc>
            </a:pPr>
            <a:r>
              <a:rPr lang="en-US" sz="1399">
                <a:solidFill>
                  <a:srgbClr val="9D8759"/>
                </a:solidFill>
                <a:latin typeface="Canva Sans Bold"/>
              </a:rPr>
              <a:t>    - Objective: Ensure financial stability and sustainability through strategic resource allocation.</a:t>
            </a:r>
          </a:p>
          <a:p>
            <a:pPr algn="just">
              <a:lnSpc>
                <a:spcPts val="1679"/>
              </a:lnSpc>
            </a:pPr>
          </a:p>
        </p:txBody>
      </p:sp>
      <p:sp>
        <p:nvSpPr>
          <p:cNvPr name="TextBox 49" id="49"/>
          <p:cNvSpPr txBox="true"/>
          <p:nvPr/>
        </p:nvSpPr>
        <p:spPr>
          <a:xfrm rot="0">
            <a:off x="4709057" y="6133042"/>
            <a:ext cx="13852589" cy="1257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679"/>
              </a:lnSpc>
            </a:pPr>
            <a:r>
              <a:rPr lang="en-US" sz="1399">
                <a:solidFill>
                  <a:srgbClr val="000000"/>
                </a:solidFill>
                <a:latin typeface="Canva Sans Bold"/>
              </a:rPr>
              <a:t>Enhance visibility and engagement within the global community.</a:t>
            </a:r>
          </a:p>
          <a:p>
            <a:pPr algn="just">
              <a:lnSpc>
                <a:spcPts val="1679"/>
              </a:lnSpc>
            </a:pPr>
            <a:r>
              <a:rPr lang="en-US" sz="1399">
                <a:solidFill>
                  <a:srgbClr val="000000"/>
                </a:solidFill>
                <a:latin typeface="Canva Sans Bold"/>
              </a:rPr>
              <a:t>    - Objective: Cultivate and maintain meaningful relationships with key stakeholders.</a:t>
            </a:r>
          </a:p>
          <a:p>
            <a:pPr algn="just">
              <a:lnSpc>
                <a:spcPts val="1679"/>
              </a:lnSpc>
            </a:pPr>
            <a:r>
              <a:rPr lang="en-US" sz="1399">
                <a:solidFill>
                  <a:srgbClr val="000000"/>
                </a:solidFill>
                <a:latin typeface="Canva Sans Bold"/>
              </a:rPr>
              <a:t>    - Objective: Increase ITLS's brand visibility and recognition worldwide.</a:t>
            </a:r>
          </a:p>
          <a:p>
            <a:pPr algn="just">
              <a:lnSpc>
                <a:spcPts val="1679"/>
              </a:lnSpc>
            </a:pPr>
            <a:r>
              <a:rPr lang="en-US" sz="1399">
                <a:solidFill>
                  <a:srgbClr val="000000"/>
                </a:solidFill>
                <a:latin typeface="Canva Sans Bold"/>
              </a:rPr>
              <a:t>    - Objective: Optimize communication channels and tools for effective information sharing.</a:t>
            </a:r>
          </a:p>
          <a:p>
            <a:pPr algn="just">
              <a:lnSpc>
                <a:spcPts val="1679"/>
              </a:lnSpc>
            </a:pPr>
          </a:p>
          <a:p>
            <a:pPr algn="just">
              <a:lnSpc>
                <a:spcPts val="1679"/>
              </a:lnSpc>
            </a:pPr>
          </a:p>
        </p:txBody>
      </p:sp>
      <p:sp>
        <p:nvSpPr>
          <p:cNvPr name="TextBox 50" id="50"/>
          <p:cNvSpPr txBox="true"/>
          <p:nvPr/>
        </p:nvSpPr>
        <p:spPr>
          <a:xfrm rot="0">
            <a:off x="495520" y="6248188"/>
            <a:ext cx="3086100" cy="6565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59"/>
              </a:lnSpc>
            </a:pPr>
            <a:r>
              <a:rPr lang="en-US" sz="1899">
                <a:solidFill>
                  <a:srgbClr val="000000"/>
                </a:solidFill>
                <a:latin typeface="Canva Sans Bold"/>
              </a:rPr>
              <a:t>Communications </a:t>
            </a:r>
          </a:p>
          <a:p>
            <a:pPr algn="ctr">
              <a:lnSpc>
                <a:spcPts val="2659"/>
              </a:lnSpc>
              <a:spcBef>
                <a:spcPct val="0"/>
              </a:spcBef>
            </a:pPr>
            <a:r>
              <a:rPr lang="en-US" sz="1899">
                <a:solidFill>
                  <a:srgbClr val="000000"/>
                </a:solidFill>
                <a:latin typeface="Canva Sans Bold"/>
              </a:rPr>
              <a:t>and Outreach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495520" y="7878233"/>
            <a:ext cx="3086100" cy="3232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59"/>
              </a:lnSpc>
              <a:spcBef>
                <a:spcPct val="0"/>
              </a:spcBef>
            </a:pPr>
            <a:r>
              <a:rPr lang="en-US" sz="1899">
                <a:solidFill>
                  <a:srgbClr val="253487"/>
                </a:solidFill>
                <a:latin typeface="Canva Sans Bold"/>
              </a:rPr>
              <a:t>Community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4709057" y="7504642"/>
            <a:ext cx="13852589" cy="188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679"/>
              </a:lnSpc>
            </a:pPr>
            <a:r>
              <a:rPr lang="en-US" sz="1399">
                <a:solidFill>
                  <a:srgbClr val="253487"/>
                </a:solidFill>
                <a:latin typeface="Canva Sans Bold"/>
              </a:rPr>
              <a:t>Build a vibrant and inclusive community committed to advancing pre-hospital care standards.</a:t>
            </a:r>
          </a:p>
          <a:p>
            <a:pPr algn="just">
              <a:lnSpc>
                <a:spcPts val="1679"/>
              </a:lnSpc>
            </a:pPr>
            <a:r>
              <a:rPr lang="en-US" sz="1399">
                <a:solidFill>
                  <a:srgbClr val="253487"/>
                </a:solidFill>
                <a:latin typeface="Canva Sans Bold"/>
              </a:rPr>
              <a:t>    - Objective: Foster active engagement and participation within the ITLS community.</a:t>
            </a:r>
          </a:p>
          <a:p>
            <a:pPr algn="just">
              <a:lnSpc>
                <a:spcPts val="1679"/>
              </a:lnSpc>
            </a:pPr>
            <a:r>
              <a:rPr lang="en-US" sz="1399">
                <a:solidFill>
                  <a:srgbClr val="253487"/>
                </a:solidFill>
                <a:latin typeface="Canva Sans Bold"/>
              </a:rPr>
              <a:t>    - Objective: Promote diversity, equity, and inclusion within the community.</a:t>
            </a:r>
          </a:p>
          <a:p>
            <a:pPr algn="just">
              <a:lnSpc>
                <a:spcPts val="1679"/>
              </a:lnSpc>
            </a:pPr>
            <a:r>
              <a:rPr lang="en-US" sz="1399">
                <a:solidFill>
                  <a:srgbClr val="253487"/>
                </a:solidFill>
                <a:latin typeface="Canva Sans Bold"/>
              </a:rPr>
              <a:t>    - Objective: Empower community members to become advocates for pre-hospital care standards.</a:t>
            </a:r>
          </a:p>
          <a:p>
            <a:pPr algn="just">
              <a:lnSpc>
                <a:spcPts val="1679"/>
              </a:lnSpc>
            </a:pPr>
            <a:r>
              <a:rPr lang="en-US" sz="1399">
                <a:solidFill>
                  <a:srgbClr val="253487"/>
                </a:solidFill>
                <a:latin typeface="Canva Sans Bold"/>
              </a:rPr>
              <a:t>    - Objective: Recognize and appreciate the contributions and achievements of community members.</a:t>
            </a:r>
          </a:p>
          <a:p>
            <a:pPr algn="just">
              <a:lnSpc>
                <a:spcPts val="1679"/>
              </a:lnSpc>
            </a:pPr>
          </a:p>
          <a:p>
            <a:pPr algn="just">
              <a:lnSpc>
                <a:spcPts val="1679"/>
              </a:lnSpc>
            </a:pPr>
          </a:p>
          <a:p>
            <a:pPr algn="just">
              <a:lnSpc>
                <a:spcPts val="1679"/>
              </a:lnSpc>
            </a:pPr>
          </a:p>
          <a:p>
            <a:pPr algn="just">
              <a:lnSpc>
                <a:spcPts val="1679"/>
              </a:lnSpc>
            </a:pPr>
          </a:p>
        </p:txBody>
      </p:sp>
      <p:sp>
        <p:nvSpPr>
          <p:cNvPr name="TextBox 53" id="53"/>
          <p:cNvSpPr txBox="true"/>
          <p:nvPr/>
        </p:nvSpPr>
        <p:spPr>
          <a:xfrm rot="0">
            <a:off x="3757811" y="8978198"/>
            <a:ext cx="11279056" cy="5403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Canva Sans Bold"/>
              </a:rPr>
              <a:t>Ongoing work: critical functions will continue to command significant resources including operational excellence, </a:t>
            </a:r>
          </a:p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Canva Sans Bold"/>
              </a:rPr>
              <a:t>meetings and events,  member services,  and day to day business operations. 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142257" y="1856317"/>
            <a:ext cx="3792627" cy="701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Canva Sans Bold"/>
              </a:rPr>
              <a:t>Strategic Plan</a:t>
            </a:r>
          </a:p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Canva Sans Bold"/>
              </a:rPr>
              <a:t>2024 - 2027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8FCF37053F9448A31631B0ABF616E6" ma:contentTypeVersion="19" ma:contentTypeDescription="Create a new document." ma:contentTypeScope="" ma:versionID="01ef80db75416e914cd7721ee2666a80">
  <xsd:schema xmlns:xsd="http://www.w3.org/2001/XMLSchema" xmlns:xs="http://www.w3.org/2001/XMLSchema" xmlns:p="http://schemas.microsoft.com/office/2006/metadata/properties" xmlns:ns2="0cf9de05-2b6c-414b-8a58-08431f841b9a" xmlns:ns3="bbfb59d2-400b-4996-a81b-5db22102f4c1" targetNamespace="http://schemas.microsoft.com/office/2006/metadata/properties" ma:root="true" ma:fieldsID="9e6d252be0339c555d88a271f37a1e7b" ns2:_="" ns3:_="">
    <xsd:import namespace="0cf9de05-2b6c-414b-8a58-08431f841b9a"/>
    <xsd:import namespace="bbfb59d2-400b-4996-a81b-5db22102f4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File_x0020_Type0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f9de05-2b6c-414b-8a58-08431f841b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File_x0020_Type0" ma:index="19" nillable="true" ma:displayName="File Type" ma:description="File format" ma:internalName="File_x0020_Type0">
      <xsd:simpleType>
        <xsd:restriction base="dms:Text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1cbb4dc-0548-48c9-82ab-b8fc34e2a5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fb59d2-400b-4996-a81b-5db22102f4c1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3143b10e-b80d-4503-9e3c-022d3652c99a}" ma:internalName="TaxCatchAll" ma:showField="CatchAllData" ma:web="bbfb59d2-400b-4996-a81b-5db22102f4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92F32A-1348-400A-878C-D87331A9257F}"/>
</file>

<file path=customXml/itemProps2.xml><?xml version="1.0" encoding="utf-8"?>
<ds:datastoreItem xmlns:ds="http://schemas.openxmlformats.org/officeDocument/2006/customXml" ds:itemID="{EE8C561F-ED32-4F50-AF52-2B5ADA4604E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DAGGt_Fgxi4</dc:identifier>
  <dcterms:modified xsi:type="dcterms:W3CDTF">2011-08-01T06:04:30Z</dcterms:modified>
  <cp:revision>1</cp:revision>
  <dc:title>Add a subheading</dc:title>
</cp:coreProperties>
</file>